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20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20" Type="http://schemas.openxmlformats.org/officeDocument/2006/relationships/slide" Target="slides/slide14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spc="400" kern="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AUSTRALIA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Economic Structure 1975–2026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&amp; Prosperous Future Vision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1089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Debt • Surpluses • Budget Levers  |  Coal • Gas • Nuclear • Thorium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Bradfield Scheme • Iron Boomerang • National Development Bank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3931920"/>
            <a:ext cx="3657600" cy="0"/>
          </a:xfrm>
          <a:prstGeom prst="line">
            <a:avLst/>
          </a:prstGeom>
          <a:noFill/>
          <a:ln w="25400">
            <a:solidFill>
              <a:srgbClr val="D4A84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Graham Healy  •  Resource-Sovereign Path  •  Exit Paris/WEF Constraints  •  July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2040 TARGETS (ILLUSTRATIVE SCENARIO)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Shape 3"/>
          <p:cNvSpPr/>
          <p:nvPr/>
        </p:nvSpPr>
        <p:spPr>
          <a:xfrm>
            <a:off x="365760" y="1005840"/>
            <a:ext cx="2743200" cy="164592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23444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$5.9tn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1874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Real GDP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1945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~$4.2tn baseline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1005840"/>
            <a:ext cx="2743200" cy="164592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246120" y="123444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-3%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337560" y="1874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Net Debt / GDP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337560" y="21945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 wealth position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26480" y="1005840"/>
            <a:ext cx="2743200" cy="164592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126480" y="123444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$35-45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217920" y="1874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Industrial Power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217920" y="21945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$/MWh (stable baseload)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2834640"/>
            <a:ext cx="2743200" cy="164592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65760" y="306324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+2.5m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57200" y="37033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High-Wage Jobs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7200" y="40233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extra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246120" y="2834640"/>
            <a:ext cx="2743200" cy="164592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3246120" y="306324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$1.95tn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3337560" y="37033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Export Revenue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337560" y="40233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+ value-add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126480" y="2834640"/>
            <a:ext cx="2743200" cy="164592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126480" y="306324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$260bn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6217920" y="37033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Budget Surplus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217920" y="40233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Structural, annual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5. BASELINE vs VISION 2040 COMPARISON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822960"/>
            <a:ext cx="2743200" cy="4114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8229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INDICATOR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017520" y="822960"/>
            <a:ext cx="2926080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8" name="Text 6"/>
          <p:cNvSpPr/>
          <p:nvPr/>
        </p:nvSpPr>
        <p:spPr>
          <a:xfrm>
            <a:off x="3017520" y="82296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BASELINE (Paris/WEF)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943600" y="822960"/>
            <a:ext cx="2926080" cy="41148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0" name="Text 8"/>
          <p:cNvSpPr/>
          <p:nvPr/>
        </p:nvSpPr>
        <p:spPr>
          <a:xfrm>
            <a:off x="5943600" y="82296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VISION (Resource Sovereign)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74320" y="1280160"/>
            <a:ext cx="274320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12" name="Shape 10"/>
          <p:cNvSpPr/>
          <p:nvPr/>
        </p:nvSpPr>
        <p:spPr>
          <a:xfrm>
            <a:off x="3017520" y="1280160"/>
            <a:ext cx="292608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13" name="Shape 11"/>
          <p:cNvSpPr/>
          <p:nvPr/>
        </p:nvSpPr>
        <p:spPr>
          <a:xfrm>
            <a:off x="5943600" y="1280160"/>
            <a:ext cx="292608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14" name="Text 12"/>
          <p:cNvSpPr/>
          <p:nvPr/>
        </p:nvSpPr>
        <p:spPr>
          <a:xfrm>
            <a:off x="365760" y="1280160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GDP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108960" y="128016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~$4.2tn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035040" y="128016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~$5.9tn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74320" y="1719072"/>
            <a:ext cx="274320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Shape 16"/>
          <p:cNvSpPr/>
          <p:nvPr/>
        </p:nvSpPr>
        <p:spPr>
          <a:xfrm>
            <a:off x="3017520" y="1719072"/>
            <a:ext cx="292608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Shape 17"/>
          <p:cNvSpPr/>
          <p:nvPr/>
        </p:nvSpPr>
        <p:spPr>
          <a:xfrm>
            <a:off x="5943600" y="1719072"/>
            <a:ext cx="292608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1719072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Debt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108960" y="171907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+15–20% GDP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035040" y="171907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–3% GDP (wealth)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74320" y="2157984"/>
            <a:ext cx="274320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24" name="Shape 22"/>
          <p:cNvSpPr/>
          <p:nvPr/>
        </p:nvSpPr>
        <p:spPr>
          <a:xfrm>
            <a:off x="3017520" y="2157984"/>
            <a:ext cx="292608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25" name="Shape 23"/>
          <p:cNvSpPr/>
          <p:nvPr/>
        </p:nvSpPr>
        <p:spPr>
          <a:xfrm>
            <a:off x="5943600" y="2157984"/>
            <a:ext cx="292608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26" name="Text 24"/>
          <p:cNvSpPr/>
          <p:nvPr/>
        </p:nvSpPr>
        <p:spPr>
          <a:xfrm>
            <a:off x="365760" y="2157984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Ind. Electricity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108960" y="2157984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/ volatile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035040" y="2157984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$35–45/MWh stable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74320" y="2596896"/>
            <a:ext cx="274320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Shape 28"/>
          <p:cNvSpPr/>
          <p:nvPr/>
        </p:nvSpPr>
        <p:spPr>
          <a:xfrm>
            <a:off x="3017520" y="2596896"/>
            <a:ext cx="292608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1" name="Shape 29"/>
          <p:cNvSpPr/>
          <p:nvPr/>
        </p:nvSpPr>
        <p:spPr>
          <a:xfrm>
            <a:off x="5943600" y="2596896"/>
            <a:ext cx="292608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Text 30"/>
          <p:cNvSpPr/>
          <p:nvPr/>
        </p:nvSpPr>
        <p:spPr>
          <a:xfrm>
            <a:off x="365760" y="259689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108960" y="2596896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Declining ~5%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035040" y="2596896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10–12%+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74320" y="3035808"/>
            <a:ext cx="274320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36" name="Shape 34"/>
          <p:cNvSpPr/>
          <p:nvPr/>
        </p:nvSpPr>
        <p:spPr>
          <a:xfrm>
            <a:off x="3017520" y="3035808"/>
            <a:ext cx="292608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37" name="Shape 35"/>
          <p:cNvSpPr/>
          <p:nvPr/>
        </p:nvSpPr>
        <p:spPr>
          <a:xfrm>
            <a:off x="5943600" y="3035808"/>
            <a:ext cx="292608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38" name="Text 36"/>
          <p:cNvSpPr/>
          <p:nvPr/>
        </p:nvSpPr>
        <p:spPr>
          <a:xfrm>
            <a:off x="365760" y="3035808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Exports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108960" y="3035808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Constrained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035040" y="3035808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Booming + processed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274320" y="3474720"/>
            <a:ext cx="274320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2" name="Shape 40"/>
          <p:cNvSpPr/>
          <p:nvPr/>
        </p:nvSpPr>
        <p:spPr>
          <a:xfrm>
            <a:off x="3017520" y="3474720"/>
            <a:ext cx="292608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3" name="Shape 41"/>
          <p:cNvSpPr/>
          <p:nvPr/>
        </p:nvSpPr>
        <p:spPr>
          <a:xfrm>
            <a:off x="5943600" y="3474720"/>
            <a:ext cx="292608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4" name="Text 42"/>
          <p:cNvSpPr/>
          <p:nvPr/>
        </p:nvSpPr>
        <p:spPr>
          <a:xfrm>
            <a:off x="365760" y="3474720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Steel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3108960" y="347472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Mostly imported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6035040" y="3474720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exporter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274320" y="3913632"/>
            <a:ext cx="274320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48" name="Shape 46"/>
          <p:cNvSpPr/>
          <p:nvPr/>
        </p:nvSpPr>
        <p:spPr>
          <a:xfrm>
            <a:off x="3017520" y="3913632"/>
            <a:ext cx="292608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49" name="Shape 47"/>
          <p:cNvSpPr/>
          <p:nvPr/>
        </p:nvSpPr>
        <p:spPr>
          <a:xfrm>
            <a:off x="5943600" y="3913632"/>
            <a:ext cx="2926080" cy="438912"/>
          </a:xfrm>
          <a:prstGeom prst="rect">
            <a:avLst/>
          </a:prstGeom>
          <a:solidFill>
            <a:srgbClr val="F5F6F8"/>
          </a:solidFill>
          <a:ln/>
        </p:spPr>
      </p:sp>
      <p:sp>
        <p:nvSpPr>
          <p:cNvPr id="50" name="Text 48"/>
          <p:cNvSpPr/>
          <p:nvPr/>
        </p:nvSpPr>
        <p:spPr>
          <a:xfrm>
            <a:off x="365760" y="3913632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3108960" y="391363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deficits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6035040" y="391363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surpluses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74320" y="4352544"/>
            <a:ext cx="274320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4" name="Shape 52"/>
          <p:cNvSpPr/>
          <p:nvPr/>
        </p:nvSpPr>
        <p:spPr>
          <a:xfrm>
            <a:off x="3017520" y="4352544"/>
            <a:ext cx="292608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5" name="Shape 53"/>
          <p:cNvSpPr/>
          <p:nvPr/>
        </p:nvSpPr>
        <p:spPr>
          <a:xfrm>
            <a:off x="5943600" y="4352544"/>
            <a:ext cx="2926080" cy="43891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6" name="Text 54"/>
          <p:cNvSpPr/>
          <p:nvPr/>
        </p:nvSpPr>
        <p:spPr>
          <a:xfrm>
            <a:off x="365760" y="4352544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Security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3108960" y="4352544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dependent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6035040" y="4352544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sovereignty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CHOICE FOR AUSTRALIA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868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Two Paths. One Decision.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20040" y="1371600"/>
            <a:ext cx="4114800" cy="3200400"/>
          </a:xfrm>
          <a:prstGeom prst="rect">
            <a:avLst/>
          </a:prstGeom>
          <a:solidFill>
            <a:srgbClr val="FDF2F2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50876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BASELINE PATH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965960"/>
            <a:ext cx="3840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Continued Paris/WEF constraints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energy costs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De-industrialisation pressure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 fiscal drag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dependence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Coastal concentration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decline risk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09160" y="1371600"/>
            <a:ext cx="4114800" cy="3200400"/>
          </a:xfrm>
          <a:prstGeom prst="rect">
            <a:avLst/>
          </a:prstGeom>
          <a:solidFill>
            <a:srgbClr val="F0FDF4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46320" y="150876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7D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VISION PATH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46320" y="1965960"/>
            <a:ext cx="3840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realism + nuclear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reliable baseload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Re-industrialisation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surpluses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&amp; food superpower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Inland development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 prosperity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0"/>
            <a:ext cx="8229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AUSTRALIA CAN BE A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RESOURCE-SOVEREIGN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ECONOMIC POWERHOUSE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0" y="3017520"/>
            <a:ext cx="2743200" cy="0"/>
          </a:xfrm>
          <a:prstGeom prst="line">
            <a:avLst/>
          </a:prstGeom>
          <a:noFill/>
          <a:ln w="254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 • Gas • Oil • Nuclear • Thorium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Bradfield • Iron Boomerang • National Development Bank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Paris • Reclaim Sovereignty • Build Prosperity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Graham Healy. All rights reserved.  •  Source: Budget Papers, AOFM, ABS  •  Illustrative scenario  •  July 2026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0"/>
            <a:ext cx="8229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LEGAL DISCLAIMER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&amp; INTELLECTUAL PROPERTY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NOTICE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0" y="3017520"/>
            <a:ext cx="2743200" cy="0"/>
          </a:xfrm>
          <a:prstGeom prst="line">
            <a:avLst/>
          </a:prstGeom>
          <a:noFill/>
          <a:ln w="254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32004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2026 Graham Healy. All rights reserved.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presentation, the accompanying Excel workbook, data compilations, scenario projections and all content are the exclusive intellectual property of Graham Healy.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part may be reproduced, distributed, modified or used commercially without the prior written consent of Graham Healy.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data from official Australian Government sources. Future projections are illustrative scenarios only and not forecasts or financial advice. Prepared July 2026.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PRESENTATION OVERVIEW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Shape 3"/>
          <p:cNvSpPr/>
          <p:nvPr/>
        </p:nvSpPr>
        <p:spPr>
          <a:xfrm>
            <a:off x="365760" y="868680"/>
            <a:ext cx="8412480" cy="685800"/>
          </a:xfrm>
          <a:prstGeom prst="roundRect">
            <a:avLst>
              <a:gd name="adj" fmla="val 8000"/>
            </a:avLst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96012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280160" y="941832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Historical Debt &amp; Budget 1975–2026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80160" y="121615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eras, cash balances, net debt trajectories and how budgets were managed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1645920"/>
            <a:ext cx="8412480" cy="685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02920" y="173736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280160" y="1719072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Yearly Key Metrics Snapshot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280160" y="199339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years showing surplus/deficit peaks, GFC, COVID and recent commodity windfalls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423160"/>
            <a:ext cx="8412480" cy="685800"/>
          </a:xfrm>
          <a:prstGeom prst="roundRect">
            <a:avLst>
              <a:gd name="adj" fmla="val 8000"/>
            </a:avLst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02920" y="251460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280160" y="2496312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Future Prosperous Vision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80160" y="277063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strategic pillars: Energy Sovereignty, NDB, Bradfield, Iron Boomerang, Processing, Manufacturing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3200400"/>
            <a:ext cx="8412480" cy="6858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02920" y="329184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280160" y="3273552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Cash-Flow Positive Projections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80160" y="354787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2027–2040 path to structural surpluses, debt elimination and sovereign wealth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3977640"/>
            <a:ext cx="8412480" cy="685800"/>
          </a:xfrm>
          <a:prstGeom prst="roundRect">
            <a:avLst>
              <a:gd name="adj" fmla="val 8000"/>
            </a:avLst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502920" y="4069080"/>
            <a:ext cx="640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280160" y="4050792"/>
            <a:ext cx="7132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Baseline vs Vision 2040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280160" y="432511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Side-by-side comparison of continued net-zero path versus resource-sovereign powerhouse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 HISTORICAL DEBT &amp; BUDGET MANAGEMENT 1975–2026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777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Eras &amp; Fiscal Character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1188720" cy="329184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43000"/>
            <a:ext cx="1188720" cy="7315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12801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Whitlam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1975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0040" y="201168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Deficits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20040" y="274320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rising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0040" y="3383280"/>
            <a:ext cx="1097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expansion, Medibank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527048" y="1143000"/>
            <a:ext cx="1188720" cy="329184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527048" y="1143000"/>
            <a:ext cx="1188720" cy="7315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14" name="Text 12"/>
          <p:cNvSpPr/>
          <p:nvPr/>
        </p:nvSpPr>
        <p:spPr>
          <a:xfrm>
            <a:off x="1572768" y="12801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Fraser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75–83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572768" y="201168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Mostly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deficit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572768" y="274320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Modest rise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572768" y="3383280"/>
            <a:ext cx="1097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Restraint + 82-83 recession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779776" y="1143000"/>
            <a:ext cx="1188720" cy="329184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79776" y="1143000"/>
            <a:ext cx="1188720" cy="7315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20" name="Text 18"/>
          <p:cNvSpPr/>
          <p:nvPr/>
        </p:nvSpPr>
        <p:spPr>
          <a:xfrm>
            <a:off x="2825496" y="12801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Hawke/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Keating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825496" y="201168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(peak -4%)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825496" y="274320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Rose to 18%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825496" y="3383280"/>
            <a:ext cx="1097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Reform + early-90s recession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032504" y="1143000"/>
            <a:ext cx="1188720" cy="329184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032504" y="1143000"/>
            <a:ext cx="1188720" cy="7315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6" name="Text 24"/>
          <p:cNvSpPr/>
          <p:nvPr/>
        </p:nvSpPr>
        <p:spPr>
          <a:xfrm>
            <a:off x="4078224" y="12801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Howard/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Costello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078224" y="201168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surpluses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078224" y="274320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negative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078224" y="3383280"/>
            <a:ext cx="1097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 standard debt paydown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285232" y="1143000"/>
            <a:ext cx="1188720" cy="329184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285232" y="1143000"/>
            <a:ext cx="1188720" cy="7315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2" name="Text 30"/>
          <p:cNvSpPr/>
          <p:nvPr/>
        </p:nvSpPr>
        <p:spPr>
          <a:xfrm>
            <a:off x="5330952" y="12801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Rudd/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Gillard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330952" y="201168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GFC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-2 to -4%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330952" y="274320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Sharp rise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330952" y="3383280"/>
            <a:ext cx="1097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Stimulus avoided recession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537960" y="1143000"/>
            <a:ext cx="1188720" cy="329184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537960" y="1143000"/>
            <a:ext cx="1188720" cy="7315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8" name="Text 36"/>
          <p:cNvSpPr/>
          <p:nvPr/>
        </p:nvSpPr>
        <p:spPr>
          <a:xfrm>
            <a:off x="6583680" y="12801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Abbott–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Morrison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6583680" y="201168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Deficits +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 peak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583680" y="274320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28% GDP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6583680" y="3383280"/>
            <a:ext cx="1097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repair then JobKeeper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7790688" y="1143000"/>
            <a:ext cx="1188720" cy="329184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7790688" y="1143000"/>
            <a:ext cx="1188720" cy="73152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44" name="Text 42"/>
          <p:cNvSpPr/>
          <p:nvPr/>
        </p:nvSpPr>
        <p:spPr>
          <a:xfrm>
            <a:off x="7836408" y="128016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Albanese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22–26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7836408" y="2011680"/>
            <a:ext cx="1097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surpluses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deficit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7836408" y="274320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~18–19%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7836408" y="3383280"/>
            <a:ext cx="1097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C9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Commodity windfall spent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BUDGET LEVERS: HOWARD SUCCESS vs POST-GFC &amp; RECENT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Shape 3"/>
          <p:cNvSpPr/>
          <p:nvPr/>
        </p:nvSpPr>
        <p:spPr>
          <a:xfrm>
            <a:off x="320040" y="868680"/>
            <a:ext cx="4114800" cy="384048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868680"/>
            <a:ext cx="91440" cy="384048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HOWARD / COSTELLO 1996–2007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463040"/>
            <a:ext cx="36576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10 consecutive surpluses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Net debt eliminated → negative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Gross debt cut ~18% → 5% GDP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Charter of Budget Honesty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Future Fund created (2006)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GST introduced (2000)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Spending restraint + boom revenue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Debt repayment priority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09160" y="868680"/>
            <a:ext cx="4114800" cy="384048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868680"/>
            <a:ext cx="91440" cy="3840480"/>
          </a:xfrm>
          <a:prstGeom prst="rect">
            <a:avLst/>
          </a:prstGeom>
          <a:solidFill>
            <a:srgbClr val="E8913A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005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913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POST-GFC TO 2026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463040"/>
            <a:ext cx="36576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GFC stimulus locked structural deficit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COVID deficits -4% to -6.4% GDP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Net debt peak ~28% GDP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2022–24: two surpluses (commodity luck)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Windfall largely spent, not banked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Off-budget funds &amp; green spending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Net-zero / Paris costs rising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Debt still elevated vs Howard era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 YEARLY KEY METRICS SNAPSHOT (SELECTED YEARS)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868680"/>
          <a:ext cx="8503920" cy="3840480"/>
        </p:xfrm>
        <a:graphic>
          <a:graphicData uri="http://schemas.openxmlformats.org/drawingml/2006/table">
            <a:tbl>
              <a:tblPr/>
              <a:tblGrid>
                <a:gridCol w="1188720"/>
                <a:gridCol w="1371600"/>
                <a:gridCol w="1005840"/>
                <a:gridCol w="1188720"/>
                <a:gridCol w="3749040"/>
              </a:tblGrid>
              <a:tr h="4267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Cash Balance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 GDP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Net Debt 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Context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  <a:solidFill>
                      <a:srgbClr val="1B3A5C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1995-96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-$11bn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Peak debt pre-Howard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2007-08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+$20bn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Last Howard surplus; negative net debt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2009-10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-$55bn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Peak GFC deficit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2018-19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-$0.7bn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Near balance pre-COVID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2020-21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-$134bn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Peak COVID deficit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2022-23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+$22bn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Albanese surplus (commodity)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2023-24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+$16bn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Second surplus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2025-26(e)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-$28bn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33333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Return to deficit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6350" cap="flat" cmpd="sng" algn="ctr">
                      <a:solidFill>
                        <a:srgbClr val="E8E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200" kern="0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 FUTURE PROSPEROUS VISION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Resource-Powered, Energy-Abundant,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Re-Sovereign Economic Powerhouse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3200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Paris Accord &amp; WEF net-zero constraints  •  Maximise coal, gas, oil + nuclear (incl. thorium)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E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Development Bank  •  Bradfield Irrigation  •  Iron Boomerang  •  Onshore value-add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SIX STRATEGIC PILLARS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868680"/>
            <a:ext cx="2788920" cy="182880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100584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8680" y="10332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 Energy Sovereignty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11480" y="1508760"/>
            <a:ext cx="2514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HELE coal + gas + nuclear SMR/large + thorium MSR. Scrap RE mandates &amp; carbon pricing.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200400" y="868680"/>
            <a:ext cx="2788920" cy="182880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560" y="1005840"/>
            <a:ext cx="365760" cy="36576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794760" y="10332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 National Dev Bank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3337560" y="1508760"/>
            <a:ext cx="2514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Capitalised by 20-30% resource royalties. Long-term lending only for nation-building.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6126480" y="868680"/>
            <a:ext cx="2788920" cy="182880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0" y="1005840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720840" y="10332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 Bradfield Scheme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6263640" y="1508760"/>
            <a:ext cx="2514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Divert northern rivers inland. Irrigation, agri boom, new towns, food superpower.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274320" y="2880360"/>
            <a:ext cx="2788920" cy="182880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3017520"/>
            <a:ext cx="365760" cy="3657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86868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 Iron Boomerang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411480" y="3520440"/>
            <a:ext cx="2514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 iron + QLD coking coal → domestic premium steel. Rail corridor + mills.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3200400" y="2880360"/>
            <a:ext cx="2788920" cy="182880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7560" y="3017520"/>
            <a:ext cx="365760" cy="36576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37947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5. Resource Processing</a:t>
            </a:r>
            <a:endParaRPr lang="en-US" sz="1200" dirty="0"/>
          </a:p>
        </p:txBody>
      </p:sp>
      <p:sp>
        <p:nvSpPr>
          <p:cNvPr id="24" name="Text 17"/>
          <p:cNvSpPr/>
          <p:nvPr/>
        </p:nvSpPr>
        <p:spPr>
          <a:xfrm>
            <a:off x="3337560" y="3520440"/>
            <a:ext cx="2514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Onshore critical minerals, rare earths, uranium/thorium fuel cycle. Capture value chain.</a:t>
            </a:r>
            <a:endParaRPr lang="en-US" sz="1100" dirty="0"/>
          </a:p>
        </p:txBody>
      </p:sp>
      <p:sp>
        <p:nvSpPr>
          <p:cNvPr id="25" name="Shape 18"/>
          <p:cNvSpPr/>
          <p:nvPr/>
        </p:nvSpPr>
        <p:spPr>
          <a:xfrm>
            <a:off x="6126480" y="2880360"/>
            <a:ext cx="2788920" cy="182880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640" y="3017520"/>
            <a:ext cx="365760" cy="365760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67208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6. Mfg &amp; Defence</a:t>
            </a:r>
            <a:endParaRPr lang="en-US" sz="1200" dirty="0"/>
          </a:p>
        </p:txBody>
      </p:sp>
      <p:sp>
        <p:nvSpPr>
          <p:cNvPr id="28" name="Text 20"/>
          <p:cNvSpPr/>
          <p:nvPr/>
        </p:nvSpPr>
        <p:spPr>
          <a:xfrm>
            <a:off x="6263640" y="3520440"/>
            <a:ext cx="25146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Cheap energy + steel + minerals → re-industrialise. Ships, munitions, high-wage jobs.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EXIT FROM PARIS / WEF / GLOBALISATION CONSTRAINTS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822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2027 Legislative Package (Immediate)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11480" y="1280160"/>
            <a:ext cx="292608" cy="292608"/>
          </a:xfrm>
          <a:prstGeom prst="ellipse">
            <a:avLst/>
          </a:prstGeom>
          <a:solidFill>
            <a:srgbClr val="1B3A5C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2801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123444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Withdraw from Paris Agreement &amp; all binding net-zero targets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719072"/>
            <a:ext cx="292608" cy="292608"/>
          </a:xfrm>
          <a:prstGeom prst="ellipse">
            <a:avLst/>
          </a:prstGeom>
          <a:solidFill>
            <a:srgbClr val="1B3A5C"/>
          </a:solidFill>
          <a:ln/>
        </p:spPr>
      </p:sp>
      <p:sp>
        <p:nvSpPr>
          <p:cNvPr id="10" name="Text 8"/>
          <p:cNvSpPr/>
          <p:nvPr/>
        </p:nvSpPr>
        <p:spPr>
          <a:xfrm>
            <a:off x="411480" y="17190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68680" y="1673352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Repeal Climate Change Act and related instruments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11480" y="2157984"/>
            <a:ext cx="292608" cy="292608"/>
          </a:xfrm>
          <a:prstGeom prst="ellipse">
            <a:avLst/>
          </a:prstGeom>
          <a:solidFill>
            <a:srgbClr val="1B3A5C"/>
          </a:solidFill>
          <a:ln/>
        </p:spPr>
      </p:sp>
      <p:sp>
        <p:nvSpPr>
          <p:cNvPr id="13" name="Text 11"/>
          <p:cNvSpPr/>
          <p:nvPr/>
        </p:nvSpPr>
        <p:spPr>
          <a:xfrm>
            <a:off x="411480" y="21579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68680" y="2112264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renewable energy targets, certificates, subsidies &amp; mandates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11480" y="2596896"/>
            <a:ext cx="292608" cy="292608"/>
          </a:xfrm>
          <a:prstGeom prst="ellipse">
            <a:avLst/>
          </a:prstGeom>
          <a:solidFill>
            <a:srgbClr val="1B3A5C"/>
          </a:solidFill>
          <a:ln/>
        </p:spPr>
      </p:sp>
      <p:sp>
        <p:nvSpPr>
          <p:cNvPr id="16" name="Text 14"/>
          <p:cNvSpPr/>
          <p:nvPr/>
        </p:nvSpPr>
        <p:spPr>
          <a:xfrm>
            <a:off x="411480" y="259689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68680" y="2551176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Moratorium on new wind/solar on prime agricultural land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11480" y="3035808"/>
            <a:ext cx="292608" cy="292608"/>
          </a:xfrm>
          <a:prstGeom prst="ellipse">
            <a:avLst/>
          </a:prstGeom>
          <a:solidFill>
            <a:srgbClr val="1B3A5C"/>
          </a:solidFill>
          <a:ln/>
        </p:spPr>
      </p:sp>
      <p:sp>
        <p:nvSpPr>
          <p:cNvPr id="19" name="Text 17"/>
          <p:cNvSpPr/>
          <p:nvPr/>
        </p:nvSpPr>
        <p:spPr>
          <a:xfrm>
            <a:off x="411480" y="303580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68680" y="2990088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Fast-track nuclear: lift bans, create Nuclear Energy Commission, thorium R&amp;D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11480" y="3474720"/>
            <a:ext cx="292608" cy="292608"/>
          </a:xfrm>
          <a:prstGeom prst="ellipse">
            <a:avLst/>
          </a:prstGeom>
          <a:solidFill>
            <a:srgbClr val="1B3A5C"/>
          </a:solidFill>
          <a:ln/>
        </p:spPr>
      </p:sp>
      <p:sp>
        <p:nvSpPr>
          <p:cNvPr id="22" name="Text 20"/>
          <p:cNvSpPr/>
          <p:nvPr/>
        </p:nvSpPr>
        <p:spPr>
          <a:xfrm>
            <a:off x="411480" y="34747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68680" y="342900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royalty reform → more value to sovereign NDB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11480" y="3913632"/>
            <a:ext cx="292608" cy="292608"/>
          </a:xfrm>
          <a:prstGeom prst="ellipse">
            <a:avLst/>
          </a:prstGeom>
          <a:solidFill>
            <a:srgbClr val="1B3A5C"/>
          </a:solidFill>
          <a:ln/>
        </p:spPr>
      </p:sp>
      <p:sp>
        <p:nvSpPr>
          <p:cNvPr id="25" name="Text 23"/>
          <p:cNvSpPr/>
          <p:nvPr/>
        </p:nvSpPr>
        <p:spPr>
          <a:xfrm>
            <a:off x="411480" y="391363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68680" y="3867912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FTA strategic industry carve-outs for critical sectors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411480" y="4352544"/>
            <a:ext cx="292608" cy="292608"/>
          </a:xfrm>
          <a:prstGeom prst="ellipse">
            <a:avLst/>
          </a:prstGeom>
          <a:solidFill>
            <a:srgbClr val="1B3A5C"/>
          </a:solidFill>
          <a:ln/>
        </p:spPr>
      </p:sp>
      <p:sp>
        <p:nvSpPr>
          <p:cNvPr id="28" name="Text 26"/>
          <p:cNvSpPr/>
          <p:nvPr/>
        </p:nvSpPr>
        <p:spPr>
          <a:xfrm>
            <a:off x="411480" y="43525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68680" y="4306824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Immigration recalibrated to skills + cohesion + regional settlement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normAutofit/>
          <a:lstStyle/>
          <a:p>
            <a:pPr indent="0" marL="0">
              <a:buNone/>
            </a:pPr>
            <a:r>
              <a:rPr lang="en-US" sz="1600" b="1" spc="15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 CASH-FLOW POSITIVE PROJECTIONS 2027–2040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914400"/>
            <a:ext cx="2057400" cy="356616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914400"/>
            <a:ext cx="2057400" cy="50292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9601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2028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155448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First Structural Surplus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2286000"/>
            <a:ext cx="18745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reset + royalty capture + export response. NDB capitalised &amp; lending.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468880" y="914400"/>
            <a:ext cx="2057400" cy="356616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468880" y="914400"/>
            <a:ext cx="2057400" cy="50292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2" name="Text 10"/>
          <p:cNvSpPr/>
          <p:nvPr/>
        </p:nvSpPr>
        <p:spPr>
          <a:xfrm>
            <a:off x="2468880" y="9601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2030-32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560320" y="155448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Infrastructure Peak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560320" y="2286000"/>
            <a:ext cx="18745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Bradfield + Iron Boomerang construction. Energy prices crash. Manufacturing investment boom.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914400"/>
            <a:ext cx="2057400" cy="356616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63440" y="914400"/>
            <a:ext cx="2057400" cy="50292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17" name="Text 15"/>
          <p:cNvSpPr/>
          <p:nvPr/>
        </p:nvSpPr>
        <p:spPr>
          <a:xfrm>
            <a:off x="4663440" y="9601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2035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754880" y="155448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Twin Surpluses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754880" y="2286000"/>
            <a:ext cx="18745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+ current account. Net debt near zero. Steel, food, energy, processed minerals dominate.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858000" y="914400"/>
            <a:ext cx="2057400" cy="3566160"/>
          </a:xfrm>
          <a:prstGeom prst="rect">
            <a:avLst/>
          </a:prstGeom>
          <a:solidFill>
            <a:srgbClr val="F5F6F8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858000" y="914400"/>
            <a:ext cx="2057400" cy="50292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0" y="960120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2040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949440" y="1554480"/>
            <a:ext cx="1874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Sovereign Wealth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949440" y="2286000"/>
            <a:ext cx="18745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Negative net debt. NDB self-funding. Energy + food superpower. High living standards.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 Economic Structure 1975-2026 &amp; Prosperous Future Vision</dc:title>
  <dc:subject>Historical Budget Debt Analysis + Resource-Sovereign Development Path</dc:subject>
  <dc:creator>Graham Healy / Grok Analysis</dc:creator>
  <cp:lastModifiedBy>Graham Healy / Grok Analysis</cp:lastModifiedBy>
  <cp:revision>1</cp:revision>
  <dcterms:created xsi:type="dcterms:W3CDTF">2026-07-16T10:57:37Z</dcterms:created>
  <dcterms:modified xsi:type="dcterms:W3CDTF">2026-07-16T10:57:37Z</dcterms:modified>
</cp:coreProperties>
</file>